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8"/>
  </p:notesMasterIdLst>
  <p:sldIdLst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4913-5070-4AA2-BE2D-F9035DF39B90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C4CC-EDA0-4489-BC1D-04F15570E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5D8B8-548D-4C44-B179-E2F27AFF99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0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5D8B8-548D-4C44-B179-E2F27AFF99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74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5D8B8-548D-4C44-B179-E2F27AFF99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7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5D8B8-548D-4C44-B179-E2F27AFF99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785980" y="6596743"/>
            <a:ext cx="3386669" cy="26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25790" y="6596744"/>
            <a:ext cx="7024916" cy="261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5377543"/>
            <a:ext cx="11214100" cy="420914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3pPr>
            <a:lvl4pPr marL="13716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4pPr>
            <a:lvl5pPr marL="18288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Prénom Nom – fonction à l’UTBM</a:t>
            </a:r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67188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baseline="0"/>
            </a:lvl1pPr>
          </a:lstStyle>
          <a:p>
            <a:r>
              <a:rPr lang="fr-FR" dirty="0" smtClean="0"/>
              <a:t>Insérez ici votre image personnalisée si besoin.</a:t>
            </a:r>
            <a:br>
              <a:rPr lang="fr-FR" dirty="0" smtClean="0"/>
            </a:br>
            <a:r>
              <a:rPr lang="fr-FR" dirty="0" smtClean="0"/>
              <a:t>Sinon supprimer ce cadre.</a:t>
            </a:r>
            <a:endParaRPr lang="fr-FR" dirty="0"/>
          </a:p>
        </p:txBody>
      </p:sp>
      <p:sp>
        <p:nvSpPr>
          <p:cNvPr id="16" name="Espace réservé du titre 10"/>
          <p:cNvSpPr>
            <a:spLocks noGrp="1"/>
          </p:cNvSpPr>
          <p:nvPr>
            <p:ph type="title"/>
          </p:nvPr>
        </p:nvSpPr>
        <p:spPr>
          <a:xfrm>
            <a:off x="270932" y="3954008"/>
            <a:ext cx="10972800" cy="135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2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785980" y="6596743"/>
            <a:ext cx="3386669" cy="26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25790" y="6596744"/>
            <a:ext cx="7024916" cy="261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5377543"/>
            <a:ext cx="11214100" cy="420914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3pPr>
            <a:lvl4pPr marL="13716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4pPr>
            <a:lvl5pPr marL="182880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Prénom Nom – fonction à l’UTBM</a:t>
            </a:r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67188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baseline="0"/>
            </a:lvl1pPr>
          </a:lstStyle>
          <a:p>
            <a:r>
              <a:rPr lang="fr-FR" dirty="0" smtClean="0"/>
              <a:t>Insérez ici votre image personnalisée si besoin.</a:t>
            </a:r>
            <a:br>
              <a:rPr lang="fr-FR" dirty="0" smtClean="0"/>
            </a:br>
            <a:r>
              <a:rPr lang="fr-FR" dirty="0" smtClean="0"/>
              <a:t>Sinon supprimer ce cadre.</a:t>
            </a:r>
            <a:endParaRPr lang="fr-FR" dirty="0"/>
          </a:p>
        </p:txBody>
      </p:sp>
      <p:sp>
        <p:nvSpPr>
          <p:cNvPr id="16" name="Espace réservé du titre 10"/>
          <p:cNvSpPr>
            <a:spLocks noGrp="1"/>
          </p:cNvSpPr>
          <p:nvPr>
            <p:ph type="title"/>
          </p:nvPr>
        </p:nvSpPr>
        <p:spPr>
          <a:xfrm>
            <a:off x="270932" y="3954008"/>
            <a:ext cx="10972800" cy="135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1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212877" y="2365829"/>
            <a:ext cx="7682897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63114"/>
            <a:ext cx="2616000" cy="14652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 smtClean="0"/>
              <a:t>Insérez ici votre image personnalisée si besoin.</a:t>
            </a:r>
            <a:br>
              <a:rPr lang="fr-FR" dirty="0" smtClean="0"/>
            </a:br>
            <a:r>
              <a:rPr lang="fr-FR" dirty="0" smtClean="0"/>
              <a:t>Sinon supprimer ce cadre.</a:t>
            </a:r>
            <a:endParaRPr lang="fr-FR" dirty="0"/>
          </a:p>
        </p:txBody>
      </p:sp>
      <p:sp>
        <p:nvSpPr>
          <p:cNvPr id="18" name="Espace réservé pour une image  13"/>
          <p:cNvSpPr>
            <a:spLocks noGrp="1"/>
          </p:cNvSpPr>
          <p:nvPr>
            <p:ph type="pic" sz="quarter" idx="14" hasCustomPrompt="1"/>
          </p:nvPr>
        </p:nvSpPr>
        <p:spPr>
          <a:xfrm>
            <a:off x="2622803" y="563114"/>
            <a:ext cx="2640000" cy="14652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 smtClean="0"/>
              <a:t>Insérez ici votre image personnalisée si besoin.</a:t>
            </a:r>
            <a:br>
              <a:rPr lang="fr-FR" dirty="0" smtClean="0"/>
            </a:br>
            <a:r>
              <a:rPr lang="fr-FR" dirty="0" smtClean="0"/>
              <a:t>Sinon supprimer ce cadre.</a:t>
            </a:r>
            <a:endParaRPr lang="fr-FR" dirty="0"/>
          </a:p>
        </p:txBody>
      </p:sp>
      <p:sp>
        <p:nvSpPr>
          <p:cNvPr id="19" name="Espace réservé pour une image  13"/>
          <p:cNvSpPr>
            <a:spLocks noGrp="1"/>
          </p:cNvSpPr>
          <p:nvPr>
            <p:ph type="pic" sz="quarter" idx="15" hasCustomPrompt="1"/>
          </p:nvPr>
        </p:nvSpPr>
        <p:spPr>
          <a:xfrm>
            <a:off x="5272972" y="563114"/>
            <a:ext cx="2616000" cy="14652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 smtClean="0"/>
              <a:t>Insérez ici votre image personnalisée si besoin.</a:t>
            </a:r>
            <a:br>
              <a:rPr lang="fr-FR" dirty="0" smtClean="0"/>
            </a:br>
            <a:r>
              <a:rPr lang="fr-FR" dirty="0" smtClean="0"/>
              <a:t>Sinon supprimer ce cadre.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6"/>
          </p:nvPr>
        </p:nvSpPr>
        <p:spPr>
          <a:xfrm>
            <a:off x="213784" y="3697288"/>
            <a:ext cx="7262283" cy="26797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23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212877" y="2365829"/>
            <a:ext cx="7682897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939"/>
            <a:ext cx="2616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</a:t>
            </a:r>
          </a:p>
        </p:txBody>
      </p:sp>
      <p:sp>
        <p:nvSpPr>
          <p:cNvPr id="18" name="Espace réservé pour une image  13"/>
          <p:cNvSpPr>
            <a:spLocks noGrp="1"/>
          </p:cNvSpPr>
          <p:nvPr>
            <p:ph type="pic" sz="quarter" idx="14" hasCustomPrompt="1"/>
          </p:nvPr>
        </p:nvSpPr>
        <p:spPr>
          <a:xfrm>
            <a:off x="2618569" y="559939"/>
            <a:ext cx="2640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</a:t>
            </a:r>
          </a:p>
        </p:txBody>
      </p:sp>
      <p:sp>
        <p:nvSpPr>
          <p:cNvPr id="19" name="Espace réservé pour une image  13"/>
          <p:cNvSpPr>
            <a:spLocks noGrp="1"/>
          </p:cNvSpPr>
          <p:nvPr>
            <p:ph type="pic" sz="quarter" idx="15" hasCustomPrompt="1"/>
          </p:nvPr>
        </p:nvSpPr>
        <p:spPr>
          <a:xfrm>
            <a:off x="5272972" y="559939"/>
            <a:ext cx="2616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besoin..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6"/>
          </p:nvPr>
        </p:nvSpPr>
        <p:spPr>
          <a:xfrm>
            <a:off x="213784" y="3697288"/>
            <a:ext cx="7262283" cy="26797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8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212877" y="2365829"/>
            <a:ext cx="7682897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939"/>
            <a:ext cx="2616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</a:t>
            </a:r>
          </a:p>
        </p:txBody>
      </p:sp>
      <p:sp>
        <p:nvSpPr>
          <p:cNvPr id="18" name="Espace réservé pour une image  13"/>
          <p:cNvSpPr>
            <a:spLocks noGrp="1"/>
          </p:cNvSpPr>
          <p:nvPr>
            <p:ph type="pic" sz="quarter" idx="14" hasCustomPrompt="1"/>
          </p:nvPr>
        </p:nvSpPr>
        <p:spPr>
          <a:xfrm>
            <a:off x="2618569" y="559939"/>
            <a:ext cx="2640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</a:t>
            </a:r>
          </a:p>
        </p:txBody>
      </p:sp>
      <p:sp>
        <p:nvSpPr>
          <p:cNvPr id="19" name="Espace réservé pour une image  13"/>
          <p:cNvSpPr>
            <a:spLocks noGrp="1"/>
          </p:cNvSpPr>
          <p:nvPr>
            <p:ph type="pic" sz="quarter" idx="15" hasCustomPrompt="1"/>
          </p:nvPr>
        </p:nvSpPr>
        <p:spPr>
          <a:xfrm>
            <a:off x="5272972" y="559939"/>
            <a:ext cx="2616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besoin..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6"/>
          </p:nvPr>
        </p:nvSpPr>
        <p:spPr>
          <a:xfrm>
            <a:off x="213784" y="3697288"/>
            <a:ext cx="7262283" cy="26797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42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13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256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461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892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696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20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212877" y="2365829"/>
            <a:ext cx="7682897" cy="101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939"/>
            <a:ext cx="2616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</a:t>
            </a:r>
          </a:p>
        </p:txBody>
      </p:sp>
      <p:sp>
        <p:nvSpPr>
          <p:cNvPr id="18" name="Espace réservé pour une image  13"/>
          <p:cNvSpPr>
            <a:spLocks noGrp="1"/>
          </p:cNvSpPr>
          <p:nvPr>
            <p:ph type="pic" sz="quarter" idx="14" hasCustomPrompt="1"/>
          </p:nvPr>
        </p:nvSpPr>
        <p:spPr>
          <a:xfrm>
            <a:off x="2618569" y="559939"/>
            <a:ext cx="2640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</a:t>
            </a:r>
          </a:p>
        </p:txBody>
      </p:sp>
      <p:sp>
        <p:nvSpPr>
          <p:cNvPr id="19" name="Espace réservé pour une image  13"/>
          <p:cNvSpPr>
            <a:spLocks noGrp="1"/>
          </p:cNvSpPr>
          <p:nvPr>
            <p:ph type="pic" sz="quarter" idx="15" hasCustomPrompt="1"/>
          </p:nvPr>
        </p:nvSpPr>
        <p:spPr>
          <a:xfrm>
            <a:off x="5272972" y="559939"/>
            <a:ext cx="2616000" cy="1476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</a:lstStyle>
          <a:p>
            <a:r>
              <a:rPr lang="fr-FR" dirty="0"/>
              <a:t>Insérez ici votre image personnalisée si besoin..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6"/>
          </p:nvPr>
        </p:nvSpPr>
        <p:spPr>
          <a:xfrm>
            <a:off x="213784" y="3697288"/>
            <a:ext cx="7262283" cy="267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58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04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9830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0977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389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1277733" y="1451495"/>
            <a:ext cx="4781547" cy="47513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4"/>
          </p:nvPr>
        </p:nvSpPr>
        <p:spPr>
          <a:xfrm>
            <a:off x="6697173" y="1451495"/>
            <a:ext cx="4781547" cy="47513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5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48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206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925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53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 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Samedi 15 mars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503-DDBB-404C-B680-0E4C002F0F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78467" y="1450975"/>
            <a:ext cx="10390717" cy="49085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005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85980" y="6596743"/>
            <a:ext cx="3386669" cy="26125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r"/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25790" y="6596744"/>
            <a:ext cx="7024916" cy="2612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12" name="Espace réservé du titre 10"/>
          <p:cNvSpPr>
            <a:spLocks noGrp="1"/>
          </p:cNvSpPr>
          <p:nvPr>
            <p:ph type="title"/>
          </p:nvPr>
        </p:nvSpPr>
        <p:spPr>
          <a:xfrm>
            <a:off x="270932" y="3954008"/>
            <a:ext cx="10972800" cy="135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6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7349" y="120960"/>
            <a:ext cx="11375051" cy="61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32592" y="1600200"/>
            <a:ext cx="10349808" cy="475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6400" y="6600960"/>
            <a:ext cx="2844800" cy="245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Samedi 15 mars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56123" y="6600960"/>
            <a:ext cx="7070277" cy="24571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iCRUNCHLab UTBM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600960"/>
            <a:ext cx="956123" cy="245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6BC2503-DDBB-404C-B680-0E4C002F0FC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2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Calibri"/>
          <a:ea typeface="+mj-ea"/>
          <a:cs typeface="Calibri"/>
        </a:defRPr>
      </a:lvl1pPr>
    </p:titleStyle>
    <p:bodyStyle>
      <a:lvl1pPr marL="270000" indent="-270000" algn="l" defTabSz="4572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Lucida Grande"/>
        <a:buChar char="■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669600" indent="-212400" algn="l" defTabSz="457200" rtl="0" eaLnBrk="1" latinLnBrk="0" hangingPunct="1">
        <a:spcBef>
          <a:spcPct val="20000"/>
        </a:spcBef>
        <a:buClr>
          <a:schemeClr val="accent4"/>
        </a:buClr>
        <a:buFont typeface="Lucida Grande"/>
        <a:buChar char="»"/>
        <a:defRPr sz="2200" kern="1200">
          <a:solidFill>
            <a:schemeClr val="tx1"/>
          </a:solidFill>
          <a:latin typeface="Calibri"/>
          <a:ea typeface="+mn-ea"/>
          <a:cs typeface="Calibri"/>
        </a:defRPr>
      </a:lvl2pPr>
      <a:lvl3pPr marL="1072800" indent="-1584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530000" indent="-15840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987200" indent="-158400" algn="l" defTabSz="457200" rtl="0" eaLnBrk="1" latinLnBrk="0" hangingPunct="1">
        <a:spcBef>
          <a:spcPct val="20000"/>
        </a:spcBef>
        <a:buSzPct val="50000"/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27198" y="4042908"/>
            <a:ext cx="8540207" cy="11132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4800" b="1" dirty="0" smtClean="0"/>
              <a:t>Information </a:t>
            </a:r>
            <a:r>
              <a:rPr lang="fr-FR" sz="4800" b="1" dirty="0" err="1" smtClean="0"/>
              <a:t>FabLab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CrunchTime</a:t>
            </a:r>
            <a:endParaRPr lang="fr-FR" sz="48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37324" r="12651" b="38509"/>
          <a:stretch/>
        </p:blipFill>
        <p:spPr>
          <a:xfrm>
            <a:off x="330660" y="5985164"/>
            <a:ext cx="1533237" cy="683491"/>
          </a:xfrm>
          <a:prstGeom prst="rect">
            <a:avLst/>
          </a:prstGeom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4166"/>
          <a:stretch>
            <a:fillRect/>
          </a:stretch>
        </p:blipFill>
        <p:spPr>
          <a:xfrm>
            <a:off x="9576778" y="5985165"/>
            <a:ext cx="2235609" cy="683491"/>
          </a:xfr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0" y="281597"/>
            <a:ext cx="11235811" cy="3301188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Samedi 15 mars 2014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iCRUNCHLab UTBM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C2503-DDBB-404C-B680-0E4C002F0FC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9512" y="120960"/>
            <a:ext cx="8531288" cy="613440"/>
          </a:xfrm>
        </p:spPr>
        <p:txBody>
          <a:bodyPr/>
          <a:lstStyle/>
          <a:p>
            <a:r>
              <a:rPr lang="fr-FR" dirty="0" smtClean="0"/>
              <a:t>Principe de fonctionnement du </a:t>
            </a:r>
            <a:r>
              <a:rPr lang="fr-FR" dirty="0" err="1" smtClean="0"/>
              <a:t>FabLab</a:t>
            </a:r>
            <a:endParaRPr lang="fr-FR" b="1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543800" y="6600960"/>
            <a:ext cx="2133600" cy="24571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29/04/2019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1092" y="6600960"/>
            <a:ext cx="5302708" cy="24571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iCRUNCHLab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UTBM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51560" y="1939834"/>
            <a:ext cx="10496005" cy="3536559"/>
            <a:chOff x="1051560" y="1939834"/>
            <a:chExt cx="10496005" cy="353655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019" y="3009281"/>
              <a:ext cx="1159263" cy="131004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509" y="3002395"/>
              <a:ext cx="1584843" cy="131692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731" y="3008573"/>
              <a:ext cx="1419112" cy="1310748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051560" y="4433563"/>
              <a:ext cx="2063452" cy="38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FabManager</a:t>
              </a:r>
              <a:r>
                <a:rPr lang="fr-FR" sz="1400" dirty="0" smtClean="0"/>
                <a:t> Accueil</a:t>
              </a:r>
              <a:endParaRPr lang="fr-FR" sz="14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123242" y="4433562"/>
              <a:ext cx="2063452" cy="38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FabManager</a:t>
              </a:r>
              <a:r>
                <a:rPr lang="fr-FR" sz="1400" dirty="0" smtClean="0"/>
                <a:t> Conseil</a:t>
              </a:r>
              <a:endParaRPr lang="fr-FR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194924" y="4433563"/>
              <a:ext cx="2352641" cy="38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FabManager</a:t>
              </a:r>
              <a:r>
                <a:rPr lang="fr-FR" sz="1400" dirty="0" smtClean="0"/>
                <a:t> Machines</a:t>
              </a:r>
              <a:endParaRPr lang="fr-FR" sz="1400" dirty="0"/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3436118" y="4247366"/>
              <a:ext cx="1348115" cy="3227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7655628" y="4085999"/>
              <a:ext cx="1348115" cy="3227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Flèche courbée vers le haut 18"/>
            <p:cNvSpPr/>
            <p:nvPr/>
          </p:nvSpPr>
          <p:spPr>
            <a:xfrm rot="10800000">
              <a:off x="2279274" y="1939834"/>
              <a:ext cx="3370286" cy="67029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81240" y="4715735"/>
              <a:ext cx="2487484" cy="35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Validation pédagogique </a:t>
              </a:r>
              <a:endParaRPr lang="fr-FR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581240" y="5105684"/>
              <a:ext cx="2487484" cy="35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Prise de RDV</a:t>
              </a:r>
              <a:endParaRPr lang="fr-FR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573045" y="2492585"/>
              <a:ext cx="2487484" cy="35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Réorientation</a:t>
              </a:r>
              <a:endParaRPr lang="fr-FR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589098" y="2084509"/>
              <a:ext cx="2487484" cy="35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Fichiers invalides</a:t>
              </a:r>
              <a:endParaRPr lang="fr-FR" sz="12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849791" y="4715734"/>
              <a:ext cx="2487484" cy="35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Validation technique </a:t>
              </a:r>
              <a:endParaRPr lang="fr-FR" sz="12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898117" y="5125438"/>
              <a:ext cx="2487484" cy="35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Fichiers valides</a:t>
              </a:r>
              <a:endParaRPr lang="fr-FR" sz="1200" dirty="0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41"/>
            <a:stretch/>
          </p:blipFill>
          <p:spPr>
            <a:xfrm>
              <a:off x="3259071" y="4770979"/>
              <a:ext cx="310576" cy="29571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0"/>
            <a:stretch/>
          </p:blipFill>
          <p:spPr>
            <a:xfrm>
              <a:off x="3266929" y="2112130"/>
              <a:ext cx="305097" cy="29571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0"/>
            <a:stretch/>
          </p:blipFill>
          <p:spPr>
            <a:xfrm>
              <a:off x="3259071" y="2520206"/>
              <a:ext cx="305097" cy="29571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41"/>
            <a:stretch/>
          </p:blipFill>
          <p:spPr>
            <a:xfrm>
              <a:off x="3260260" y="5125438"/>
              <a:ext cx="310576" cy="2957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41"/>
            <a:stretch/>
          </p:blipFill>
          <p:spPr>
            <a:xfrm>
              <a:off x="7623766" y="4743356"/>
              <a:ext cx="310576" cy="29571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41"/>
            <a:stretch/>
          </p:blipFill>
          <p:spPr>
            <a:xfrm>
              <a:off x="7623765" y="5131834"/>
              <a:ext cx="310576" cy="295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C2503-DDBB-404C-B680-0E4C002F0FC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9512" y="120960"/>
            <a:ext cx="8531288" cy="61344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FabManager</a:t>
            </a:r>
            <a:r>
              <a:rPr lang="fr-FR" dirty="0" smtClean="0"/>
              <a:t> Accueil</a:t>
            </a:r>
            <a:endParaRPr lang="fr-FR" b="1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543800" y="6600960"/>
            <a:ext cx="2133600" cy="24571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29/04/2019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1092" y="6600960"/>
            <a:ext cx="5302708" cy="24571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iCRUNCHLab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UTBM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956123" y="2236519"/>
            <a:ext cx="10696855" cy="2862322"/>
            <a:chOff x="606870" y="1743922"/>
            <a:chExt cx="10696855" cy="286232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70" y="1965991"/>
              <a:ext cx="2455875" cy="2199609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614868" y="1743922"/>
              <a:ext cx="868885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Le </a:t>
              </a:r>
              <a:r>
                <a:rPr lang="fr-FR" dirty="0" err="1" smtClean="0"/>
                <a:t>FabManager</a:t>
              </a:r>
              <a:r>
                <a:rPr lang="fr-FR" dirty="0" smtClean="0"/>
                <a:t> Accueil reçoit les groupes et les oriente vers les </a:t>
              </a:r>
              <a:r>
                <a:rPr lang="fr-FR" dirty="0" err="1" smtClean="0"/>
                <a:t>FabManagers</a:t>
              </a:r>
              <a:r>
                <a:rPr lang="fr-FR" dirty="0" smtClean="0"/>
                <a:t> Conseils en fonction de leurs besoins.</a:t>
              </a:r>
            </a:p>
            <a:p>
              <a:endParaRPr lang="fr-FR" dirty="0"/>
            </a:p>
            <a:p>
              <a:r>
                <a:rPr lang="fr-FR" dirty="0" smtClean="0"/>
                <a:t>Il vérifie la validation pédagogique des groupes et organise les prises de rendez- vous avec les différents </a:t>
              </a:r>
              <a:r>
                <a:rPr lang="fr-FR" dirty="0" err="1" smtClean="0"/>
                <a:t>FabManagers</a:t>
              </a:r>
              <a:r>
                <a:rPr lang="fr-FR" dirty="0" smtClean="0"/>
                <a:t> Conseils.</a:t>
              </a:r>
            </a:p>
            <a:p>
              <a:endParaRPr lang="fr-FR" dirty="0"/>
            </a:p>
            <a:p>
              <a:r>
                <a:rPr lang="fr-FR" dirty="0" smtClean="0"/>
                <a:t>Il apporte des informations générales sur le </a:t>
              </a:r>
              <a:r>
                <a:rPr lang="fr-FR" dirty="0" err="1" smtClean="0"/>
                <a:t>FabLab</a:t>
              </a:r>
              <a:r>
                <a:rPr lang="fr-FR" dirty="0" smtClean="0"/>
                <a:t>, son fonctionnement et ses machines.</a:t>
              </a:r>
            </a:p>
            <a:p>
              <a:endParaRPr lang="fr-FR" dirty="0"/>
            </a:p>
            <a:p>
              <a:r>
                <a:rPr lang="fr-FR" dirty="0" smtClean="0"/>
                <a:t>Note : Les équipes peuvent demander à voir un Conseiller même s’ils ne savent pas quelle machine utiliser.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3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C2503-DDBB-404C-B680-0E4C002F0FC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9512" y="120960"/>
            <a:ext cx="8531288" cy="61344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FabManager</a:t>
            </a:r>
            <a:r>
              <a:rPr lang="fr-FR" dirty="0" smtClean="0"/>
              <a:t> Conseil</a:t>
            </a:r>
            <a:endParaRPr lang="fr-FR" b="1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543800" y="6600960"/>
            <a:ext cx="2133600" cy="24571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29/04/2019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1092" y="6600960"/>
            <a:ext cx="5302708" cy="24571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iCRUNCHLab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UTBM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956123" y="2385142"/>
            <a:ext cx="10563498" cy="2031325"/>
            <a:chOff x="1001485" y="2352484"/>
            <a:chExt cx="10563498" cy="203132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85" y="2352484"/>
              <a:ext cx="2232154" cy="1798601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876126" y="2352484"/>
              <a:ext cx="868885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/>
                <a:t>Cas n°1 : Les étudiants ne savent pas quel équipement utiliser :</a:t>
              </a:r>
            </a:p>
            <a:p>
              <a:r>
                <a:rPr lang="fr-FR" dirty="0" smtClean="0"/>
                <a:t>Le </a:t>
              </a:r>
              <a:r>
                <a:rPr lang="fr-FR" dirty="0" err="1" smtClean="0"/>
                <a:t>FabManager</a:t>
              </a:r>
              <a:r>
                <a:rPr lang="fr-FR" dirty="0" smtClean="0"/>
                <a:t> Conseil aiguille les étudiants en fonction des machines et logiciels présents sur le </a:t>
              </a:r>
              <a:r>
                <a:rPr lang="fr-FR" dirty="0" err="1" smtClean="0"/>
                <a:t>FabLab</a:t>
              </a:r>
              <a:r>
                <a:rPr lang="fr-FR" dirty="0" smtClean="0"/>
                <a:t>. Dans ce cas un nouveau rendez-vous doit être pris.</a:t>
              </a:r>
            </a:p>
            <a:p>
              <a:endParaRPr lang="fr-FR" dirty="0"/>
            </a:p>
            <a:p>
              <a:r>
                <a:rPr lang="fr-FR" i="1" dirty="0" smtClean="0"/>
                <a:t>Cas n°2 : Les étudiants savent quel équipement utiliser : </a:t>
              </a:r>
            </a:p>
            <a:p>
              <a:r>
                <a:rPr lang="fr-FR" dirty="0" smtClean="0"/>
                <a:t>Le </a:t>
              </a:r>
              <a:r>
                <a:rPr lang="fr-FR" dirty="0" err="1" smtClean="0"/>
                <a:t>FabManager</a:t>
              </a:r>
              <a:r>
                <a:rPr lang="fr-FR" dirty="0" smtClean="0"/>
                <a:t> Conseil vérifie que les fichiers sont bons (fichiers CAO et fichiers d’usinage) et renvoie les étudiants vers le </a:t>
              </a:r>
              <a:r>
                <a:rPr lang="fr-FR" dirty="0" err="1" smtClean="0"/>
                <a:t>FabManager</a:t>
              </a:r>
              <a:r>
                <a:rPr lang="fr-FR" dirty="0" smtClean="0"/>
                <a:t> Machine concerné.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C2503-DDBB-404C-B680-0E4C002F0FC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9512" y="120960"/>
            <a:ext cx="8531288" cy="61344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FabManager</a:t>
            </a:r>
            <a:r>
              <a:rPr lang="fr-FR" smtClean="0"/>
              <a:t> Machine</a:t>
            </a:r>
            <a:endParaRPr lang="fr-FR" b="1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543800" y="6600960"/>
            <a:ext cx="2133600" cy="24571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29/04/2019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1092" y="6600960"/>
            <a:ext cx="5302708" cy="24571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iCRUNCHLab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UTBM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956123" y="2396645"/>
            <a:ext cx="10759454" cy="2218898"/>
            <a:chOff x="693956" y="2396645"/>
            <a:chExt cx="10759454" cy="221889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56" y="2396645"/>
              <a:ext cx="2024877" cy="2218898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764553" y="2396645"/>
              <a:ext cx="868885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Les étudiants ne peuvent pas utiliser les machines du </a:t>
              </a:r>
              <a:r>
                <a:rPr lang="fr-FR" dirty="0" err="1" smtClean="0">
                  <a:solidFill>
                    <a:srgbClr val="FF0000"/>
                  </a:solidFill>
                </a:rPr>
                <a:t>FabLab</a:t>
              </a:r>
              <a:r>
                <a:rPr lang="fr-FR" dirty="0" smtClean="0">
                  <a:solidFill>
                    <a:srgbClr val="FF0000"/>
                  </a:solidFill>
                </a:rPr>
                <a:t> (imprimantes 3D, laser, fil chaud, fraiseuse, </a:t>
              </a:r>
              <a:r>
                <a:rPr lang="fr-FR" dirty="0" smtClean="0">
                  <a:solidFill>
                    <a:srgbClr val="FF0000"/>
                  </a:solidFill>
                </a:rPr>
                <a:t>scanner </a:t>
              </a:r>
              <a:r>
                <a:rPr lang="fr-FR" dirty="0" smtClean="0">
                  <a:solidFill>
                    <a:srgbClr val="FF0000"/>
                  </a:solidFill>
                </a:rPr>
                <a:t>3D).</a:t>
              </a:r>
            </a:p>
            <a:p>
              <a:endParaRPr lang="fr-FR" dirty="0"/>
            </a:p>
            <a:p>
              <a:r>
                <a:rPr lang="fr-FR" dirty="0" smtClean="0"/>
                <a:t>Le </a:t>
              </a:r>
              <a:r>
                <a:rPr lang="fr-FR" dirty="0" err="1" smtClean="0"/>
                <a:t>FabManager</a:t>
              </a:r>
              <a:r>
                <a:rPr lang="fr-FR" dirty="0" smtClean="0"/>
                <a:t> Machine prépare les usinages sur les machines dont il a la charge, surveille leur réalisation et organise la récupération par les groupe des pièces réalisées.</a:t>
              </a:r>
            </a:p>
            <a:p>
              <a:endParaRPr lang="fr-FR" dirty="0"/>
            </a:p>
            <a:p>
              <a:r>
                <a:rPr lang="fr-FR" dirty="0" smtClean="0"/>
                <a:t>Il gère le stock de matières dont il à besoin pour ses machines.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4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age de gar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pag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276</Words>
  <Application>Microsoft Office PowerPoint</Application>
  <PresentationFormat>Grand écran</PresentationFormat>
  <Paragraphs>49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Masque page de garde</vt:lpstr>
      <vt:lpstr>Masque page contenu</vt:lpstr>
      <vt:lpstr>Information FabLab CrunchTime</vt:lpstr>
      <vt:lpstr>Principe de fonctionnement du FabLab</vt:lpstr>
      <vt:lpstr>Le FabManager Accueil</vt:lpstr>
      <vt:lpstr>Le FabManager Conseil</vt:lpstr>
      <vt:lpstr>Le FabManager Machine</vt:lpstr>
    </vt:vector>
  </TitlesOfParts>
  <Company>UTBM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Laipe</dc:creator>
  <cp:lastModifiedBy>Pierre Laipe</cp:lastModifiedBy>
  <cp:revision>9</cp:revision>
  <dcterms:created xsi:type="dcterms:W3CDTF">2019-04-29T07:43:34Z</dcterms:created>
  <dcterms:modified xsi:type="dcterms:W3CDTF">2019-04-29T11:21:02Z</dcterms:modified>
</cp:coreProperties>
</file>